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sldIdLst>
    <p:sldId id="256" r:id="rId2"/>
    <p:sldId id="492" r:id="rId3"/>
    <p:sldId id="515" r:id="rId4"/>
    <p:sldId id="758" r:id="rId5"/>
    <p:sldId id="578" r:id="rId6"/>
    <p:sldId id="583" r:id="rId7"/>
    <p:sldId id="723" r:id="rId8"/>
    <p:sldId id="724" r:id="rId9"/>
    <p:sldId id="699" r:id="rId10"/>
    <p:sldId id="725" r:id="rId11"/>
    <p:sldId id="726" r:id="rId12"/>
    <p:sldId id="728" r:id="rId13"/>
    <p:sldId id="721" r:id="rId14"/>
    <p:sldId id="727" r:id="rId15"/>
    <p:sldId id="730" r:id="rId16"/>
    <p:sldId id="731" r:id="rId17"/>
    <p:sldId id="732" r:id="rId18"/>
    <p:sldId id="733" r:id="rId19"/>
    <p:sldId id="735" r:id="rId20"/>
    <p:sldId id="736" r:id="rId21"/>
    <p:sldId id="738" r:id="rId22"/>
    <p:sldId id="737" r:id="rId23"/>
    <p:sldId id="734" r:id="rId24"/>
    <p:sldId id="694" r:id="rId25"/>
    <p:sldId id="739" r:id="rId26"/>
    <p:sldId id="742" r:id="rId27"/>
    <p:sldId id="743" r:id="rId28"/>
    <p:sldId id="744" r:id="rId29"/>
    <p:sldId id="741" r:id="rId30"/>
    <p:sldId id="695" r:id="rId31"/>
    <p:sldId id="745" r:id="rId32"/>
    <p:sldId id="749" r:id="rId33"/>
    <p:sldId id="748" r:id="rId34"/>
    <p:sldId id="759" r:id="rId35"/>
    <p:sldId id="746" r:id="rId36"/>
    <p:sldId id="747" r:id="rId37"/>
    <p:sldId id="750" r:id="rId3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1079" autoAdjust="0"/>
  </p:normalViewPr>
  <p:slideViewPr>
    <p:cSldViewPr snapToGrid="0" snapToObjects="1">
      <p:cViewPr>
        <p:scale>
          <a:sx n="78" d="100"/>
          <a:sy n="78" d="100"/>
        </p:scale>
        <p:origin x="-104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3/26/2016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3/26/2016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3/26/2016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3/26/2016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3/26/2016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3/26/2016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3/26/2016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3/26/2016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3/26/2016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3/26/2016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3/26/2016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3/26/2016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</a:t>
            </a:r>
            <a:r>
              <a:rPr lang="en-US" altLang="en-US" sz="4000" dirty="0" smtClean="0"/>
              <a:t>14 </a:t>
            </a:r>
            <a:r>
              <a:rPr lang="en-US" altLang="en-US" sz="4000" dirty="0" smtClean="0"/>
              <a:t>– File I/O</a:t>
            </a:r>
            <a:r>
              <a:rPr lang="en-US" altLang="en-US" sz="4000" dirty="0"/>
              <a:t> </a:t>
            </a:r>
            <a:r>
              <a:rPr lang="en-US" altLang="en-US" sz="4000" dirty="0" smtClean="0"/>
              <a:t>(Continued)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</a:t>
            </a:r>
            <a:r>
              <a:rPr lang="en-US" dirty="0" smtClean="0">
                <a:ea typeface="+mn-ea"/>
              </a:rPr>
              <a:t>Gibson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Jeremy Dixon</a:t>
            </a:r>
            <a:endParaRPr lang="en-US" dirty="0" smtClean="0"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84702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Based on concepts from: http://mcsp.wartburg.edu/zelle/python/ppics2/code/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Ways to Read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/>
              <a:t>Write the code that will perform each of these actions using a file object called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aFile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whole file in as one big long string</a:t>
            </a:r>
          </a:p>
          <a:p>
            <a:pPr marL="51435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bigString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aFile.read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/>
              <a:t>Read the first line of the </a:t>
            </a:r>
            <a:r>
              <a:rPr lang="en-US" sz="2800" dirty="0" smtClean="0"/>
              <a:t>file</a:t>
            </a:r>
          </a:p>
          <a:p>
            <a:pPr marL="51435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firstLine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aFile.readline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as a list of strings (each is one line)</a:t>
            </a:r>
          </a:p>
          <a:p>
            <a:pPr marL="514350" lvl="1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aFile.readlines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76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01456" cy="4156799"/>
          </a:xfrm>
        </p:spPr>
        <p:txBody>
          <a:bodyPr/>
          <a:lstStyle/>
          <a:p>
            <a:r>
              <a:rPr lang="en-US" dirty="0" smtClean="0"/>
              <a:t>There are two ways we know of to remove whitespace from a string</a:t>
            </a:r>
          </a:p>
          <a:p>
            <a:pPr lvl="3"/>
            <a:endParaRPr lang="en-US" dirty="0"/>
          </a:p>
          <a:p>
            <a:r>
              <a:rPr lang="en-US" sz="2800" dirty="0" smtClean="0"/>
              <a:t>Slicing can be used to remove just the newline at the end of a line</a:t>
            </a:r>
            <a:r>
              <a:rPr lang="en-US" sz="2800" dirty="0"/>
              <a:t> </a:t>
            </a:r>
            <a:r>
              <a:rPr lang="en-US" sz="2800" dirty="0" smtClean="0"/>
              <a:t>that we have read in from a file:</a:t>
            </a: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myLineWithoutNewline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myLine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[:-1]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/>
              <a:t>The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strip()</a:t>
            </a:r>
            <a:r>
              <a:rPr lang="en-US" sz="2800" dirty="0" smtClean="0"/>
              <a:t> function removes all leading and trailing whitespace (tabs, spaces, newlines) from a string</a:t>
            </a: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withoutWhitespace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myLine.strip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929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Loops to Read in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42960" cy="4156799"/>
          </a:xfrm>
        </p:spPr>
        <p:txBody>
          <a:bodyPr/>
          <a:lstStyle/>
          <a:p>
            <a:r>
              <a:rPr lang="en-US" dirty="0" smtClean="0"/>
              <a:t>Remember,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loops are great for iterating!</a:t>
            </a:r>
          </a:p>
          <a:p>
            <a:pPr lvl="3"/>
            <a:endParaRPr lang="en-US" dirty="0"/>
          </a:p>
          <a:p>
            <a:r>
              <a:rPr lang="en-US" dirty="0" smtClean="0"/>
              <a:t>With a list,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iterates over…</a:t>
            </a:r>
          </a:p>
          <a:p>
            <a:pPr lvl="1"/>
            <a:r>
              <a:rPr lang="en-US" dirty="0" smtClean="0"/>
              <a:t>Each element of the list (in order)</a:t>
            </a:r>
          </a:p>
          <a:p>
            <a:r>
              <a:rPr lang="en-US" dirty="0" smtClean="0"/>
              <a:t>Using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range()</a:t>
            </a:r>
            <a:r>
              <a:rPr lang="en-US" dirty="0" smtClean="0"/>
              <a:t>,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iterates over…</a:t>
            </a:r>
          </a:p>
          <a:p>
            <a:pPr lvl="1"/>
            <a:r>
              <a:rPr lang="en-US" dirty="0" smtClean="0"/>
              <a:t>Each number generated by the range (in order)</a:t>
            </a:r>
          </a:p>
          <a:p>
            <a:r>
              <a:rPr lang="en-US" dirty="0" smtClean="0"/>
              <a:t>And with a file,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iterates over…</a:t>
            </a:r>
          </a:p>
          <a:p>
            <a:pPr lvl="1"/>
            <a:r>
              <a:rPr lang="en-US" dirty="0" smtClean="0"/>
              <a:t>Each line of the file (in order)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55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 Splitting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3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Splitting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break a string into individual pieces</a:t>
            </a:r>
          </a:p>
          <a:p>
            <a:pPr lvl="1"/>
            <a:r>
              <a:rPr lang="en-US" sz="3200" dirty="0" smtClean="0"/>
              <a:t>That you can then loop over!</a:t>
            </a:r>
          </a:p>
          <a:p>
            <a:endParaRPr lang="en-US" dirty="0"/>
          </a:p>
          <a:p>
            <a:r>
              <a:rPr lang="en-US" dirty="0" smtClean="0"/>
              <a:t>The function is called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, and it has two ways it can be used:</a:t>
            </a:r>
          </a:p>
          <a:p>
            <a:pPr lvl="1"/>
            <a:r>
              <a:rPr lang="en-US" sz="3200" dirty="0" smtClean="0"/>
              <a:t>Break the string up by its whitespace</a:t>
            </a:r>
          </a:p>
          <a:p>
            <a:pPr lvl="1"/>
            <a:r>
              <a:rPr lang="en-US" sz="3200" dirty="0" smtClean="0"/>
              <a:t>Break the string up by a specific character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176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by Whitespace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 with no arguments will remove all of the whitespace in a string</a:t>
            </a:r>
          </a:p>
          <a:p>
            <a:pPr lvl="1"/>
            <a:r>
              <a:rPr lang="en-US" sz="3200" dirty="0" smtClean="0"/>
              <a:t>Even the </a:t>
            </a:r>
            <a:r>
              <a:rPr lang="en-US" sz="3200" dirty="0" smtClean="0"/>
              <a:t>“interior” </a:t>
            </a:r>
            <a:r>
              <a:rPr lang="en-US" sz="3200" dirty="0" smtClean="0"/>
              <a:t>whitespace</a:t>
            </a:r>
          </a:p>
          <a:p>
            <a:pPr lvl="3"/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line = "hello world this is my song\n"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['hello', 'world', 'this', 'is', 'my', 'song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whiteCat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"\t\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love\t\t\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nwhitespace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\n  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whiteCat.split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['I', 'love', 'whitespace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93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by Specific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06384" cy="4156799"/>
          </a:xfrm>
        </p:spPr>
        <p:txBody>
          <a:bodyPr/>
          <a:lstStyle/>
          <a:p>
            <a:r>
              <a:rPr lang="en-US" dirty="0" smtClean="0"/>
              <a:t>Calling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 with a string in it, we can remove a specific character (or more than one)</a:t>
            </a:r>
          </a:p>
          <a:p>
            <a:pPr lvl="3"/>
            <a:endParaRPr lang="en-US" dirty="0"/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commas = 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once,twice,thrice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commas.split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(",")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['once', 'twice', 'thrice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double = "hello how ill are all of your llamas?"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['he', 'o how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 are a', ' of your ', '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amas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?']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839968" y="3116044"/>
            <a:ext cx="302361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these character(s) are called the delimiter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03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by Specific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82000" cy="4156799"/>
          </a:xfrm>
        </p:spPr>
        <p:txBody>
          <a:bodyPr/>
          <a:lstStyle/>
          <a:p>
            <a:r>
              <a:rPr lang="en-US" dirty="0"/>
              <a:t>Calling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/>
              <a:t> with a string in it, we can remove a specific character (or more than one)</a:t>
            </a:r>
          </a:p>
          <a:p>
            <a:pPr lvl="3"/>
            <a:endParaRPr lang="en-US" dirty="0"/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commas = 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once,twice,thrice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commas.split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(",")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['once', 'twice', 'thrice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']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double = "hello how ill are all of your llamas?"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['he', 'o how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 are a', ' of your ', '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amas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?']</a:t>
            </a:r>
          </a:p>
          <a:p>
            <a:pPr marL="0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999232" y="5965838"/>
            <a:ext cx="568756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notice that it didn’t remove the whitespace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 flipH="1">
            <a:off x="3385286" y="5631477"/>
            <a:ext cx="274320" cy="274320"/>
          </a:xfrm>
          <a:prstGeom prst="roundRect">
            <a:avLst/>
          </a:prstGeom>
          <a:solidFill>
            <a:srgbClr val="0070C0">
              <a:alpha val="42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flipH="1">
            <a:off x="4885944" y="5631477"/>
            <a:ext cx="274320" cy="274320"/>
          </a:xfrm>
          <a:prstGeom prst="roundRect">
            <a:avLst/>
          </a:prstGeom>
          <a:solidFill>
            <a:srgbClr val="0070C0">
              <a:alpha val="42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 flipH="1">
            <a:off x="6183350" y="5631477"/>
            <a:ext cx="274320" cy="274320"/>
          </a:xfrm>
          <a:prstGeom prst="roundRect">
            <a:avLst/>
          </a:prstGeom>
          <a:solidFill>
            <a:srgbClr val="0070C0">
              <a:alpha val="42000"/>
            </a:srgb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839968" y="3116044"/>
            <a:ext cx="302361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these character(s) are called the delimiter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99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Splitting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94192" cy="4156799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 to solve the following problems</a:t>
            </a:r>
          </a:p>
          <a:p>
            <a:pPr lvl="3"/>
            <a:endParaRPr lang="en-US" dirty="0" smtClean="0"/>
          </a:p>
          <a:p>
            <a:r>
              <a:rPr lang="en-US" dirty="0"/>
              <a:t>Split </a:t>
            </a:r>
            <a:r>
              <a:rPr lang="en-US" dirty="0" smtClean="0"/>
              <a:t>this </a:t>
            </a:r>
            <a:r>
              <a:rPr lang="en-US" dirty="0"/>
              <a:t>string on all of its whitespace: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daft = "around the \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nworld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Split this string on the double t’s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doubleT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"nutty otters making lattes"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186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Practice: Splitting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94192" cy="4156799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 to solve the following problems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Split this string on all of its whitespace: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daft = "around the \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nworld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daft.split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Split this string on the double t’s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tt</a:t>
            </a:r>
            <a:r>
              <a:rPr lang="en-US" dirty="0" smtClean="0"/>
              <a:t>):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doubleT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"nutty otters making lattes"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doubleT.split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66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Escape sequences</a:t>
            </a:r>
          </a:p>
          <a:p>
            <a:pPr lvl="1"/>
            <a:r>
              <a:rPr lang="en-US" sz="3200" dirty="0" smtClean="0"/>
              <a:t>Uses a backslash (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\</a:t>
            </a:r>
            <a:r>
              <a:rPr lang="en-US" sz="3200" dirty="0" smtClean="0"/>
              <a:t>)</a:t>
            </a:r>
          </a:p>
          <a:p>
            <a:r>
              <a:rPr lang="en-US" sz="3600" dirty="0" smtClean="0"/>
              <a:t>File I/O</a:t>
            </a:r>
          </a:p>
          <a:p>
            <a:pPr lvl="1"/>
            <a:r>
              <a:rPr lang="en-US" sz="3200" dirty="0" err="1" smtClean="0"/>
              <a:t>Input/Output</a:t>
            </a:r>
            <a:endParaRPr lang="en-US" sz="3200" dirty="0" smtClean="0"/>
          </a:p>
          <a:p>
            <a:pPr lvl="1"/>
            <a:r>
              <a:rPr lang="en-US" sz="3200" dirty="0" smtClean="0"/>
              <a:t>How to open a file</a:t>
            </a:r>
          </a:p>
          <a:p>
            <a:pPr lvl="2"/>
            <a:r>
              <a:rPr lang="en-US" sz="3200" dirty="0" smtClean="0"/>
              <a:t>For reading or writing</a:t>
            </a:r>
          </a:p>
          <a:p>
            <a:pPr lvl="1"/>
            <a:r>
              <a:rPr lang="en-US" sz="3200" dirty="0" smtClean="0"/>
              <a:t>How to read lines from a file</a:t>
            </a:r>
            <a:endParaRPr lang="en-US" sz="3200" dirty="0"/>
          </a:p>
          <a:p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3524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 over Split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Splitting a string creates a list of smaller strings</a:t>
            </a:r>
          </a:p>
          <a:p>
            <a:pPr lvl="3"/>
            <a:endParaRPr lang="en-US" dirty="0"/>
          </a:p>
          <a:p>
            <a:r>
              <a:rPr lang="en-US" dirty="0" smtClean="0"/>
              <a:t>Using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with a split string, we can iterate over each word (or token) in the string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Syntax:</a:t>
            </a:r>
          </a:p>
          <a:p>
            <a:pPr marL="919163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piece in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myString.split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919163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 something with each piece</a:t>
            </a:r>
            <a:endParaRPr lang="en-US" sz="24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646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Looping over Split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dirty="0"/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"hello how ill are all of your llamas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?“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token in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double.split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"):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("y" + token + "y")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yhey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yo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how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iy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 are ay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 of your y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yamas?y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029968" y="5456467"/>
            <a:ext cx="6656832" cy="66172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remember,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double.split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 makes the list</a:t>
            </a:r>
          </a:p>
          <a:p>
            <a:pPr algn="ctr"/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['he', 'o how </a:t>
            </a:r>
            <a:r>
              <a:rPr lang="en-US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700" b="1" dirty="0">
                <a:latin typeface="Courier New" panose="02070309020205020404" pitchFamily="49" charset="0"/>
                <a:cs typeface="Courier New" panose="02070309020205020404" pitchFamily="49" charset="0"/>
              </a:rPr>
              <a:t>', ' are a', ' of your ', '</a:t>
            </a:r>
            <a:r>
              <a:rPr lang="en-US" sz="17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amas</a:t>
            </a:r>
            <a:r>
              <a:rPr lang="en-US" sz="17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?']</a:t>
            </a:r>
            <a:endParaRPr lang="en-US" sz="17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5008" y="4069628"/>
            <a:ext cx="443179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append a “y” to the front and end of each list element, then print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901184" y="3350250"/>
            <a:ext cx="1328928" cy="78283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828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 Joining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9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also join a list of strings back together!</a:t>
            </a:r>
          </a:p>
          <a:p>
            <a:pPr lvl="1"/>
            <a:r>
              <a:rPr lang="en-US" sz="3200" dirty="0" smtClean="0"/>
              <a:t>The syntax is very different from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</a:p>
          <a:p>
            <a:pPr lvl="1"/>
            <a:r>
              <a:rPr lang="en-US" sz="3200" dirty="0" smtClean="0"/>
              <a:t>And it only works on a list of </a:t>
            </a:r>
            <a:r>
              <a:rPr lang="en-US" sz="3200" u="sng" dirty="0" smtClean="0"/>
              <a:t>strings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X".join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(LIST_OF_STRINGS)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993570" y="5928761"/>
            <a:ext cx="6413070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delimiter (what we will use to join the strings)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17028" y="4932721"/>
            <a:ext cx="144483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 name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86912" y="4988667"/>
            <a:ext cx="543763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list of strings we want to join together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5" name="Left Brace 4"/>
          <p:cNvSpPr/>
          <p:nvPr/>
        </p:nvSpPr>
        <p:spPr>
          <a:xfrm rot="16200000">
            <a:off x="1962307" y="4218240"/>
            <a:ext cx="422481" cy="1006481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328928" y="4510240"/>
            <a:ext cx="0" cy="141852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Left Brace 8"/>
          <p:cNvSpPr/>
          <p:nvPr/>
        </p:nvSpPr>
        <p:spPr>
          <a:xfrm rot="16200000">
            <a:off x="4323786" y="3148314"/>
            <a:ext cx="422481" cy="3146336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1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5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Joining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names = ['Alice', 'Bob',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'Carl', 'Dana',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'Eve']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"_".join(names)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Alice_Bob_Carl_Dana_Eve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We can also use more than one character as our delimiter if we want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" &lt;3 ".join(names)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'Alice &lt;3 Bob &lt;3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Carl &lt;3 Dana &lt;3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Eve'</a:t>
            </a:r>
          </a:p>
          <a:p>
            <a:pPr marL="0" indent="0"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038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Splitting into Variables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1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(Formatted)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9808" cy="4156799"/>
          </a:xfrm>
        </p:spPr>
        <p:txBody>
          <a:bodyPr/>
          <a:lstStyle/>
          <a:p>
            <a:r>
              <a:rPr lang="en-US" dirty="0" smtClean="0"/>
              <a:t>Known input means that we know how the data inside a file will be formatted (laid out)</a:t>
            </a:r>
          </a:p>
          <a:p>
            <a:pPr lvl="3"/>
            <a:endParaRPr lang="en-US" dirty="0"/>
          </a:p>
          <a:p>
            <a:r>
              <a:rPr lang="en-US" dirty="0" smtClean="0"/>
              <a:t>For example, in workerHours.txt, we have:</a:t>
            </a:r>
          </a:p>
          <a:p>
            <a:pPr lvl="1"/>
            <a:r>
              <a:rPr lang="en-US" dirty="0" smtClean="0"/>
              <a:t>The employee ID number</a:t>
            </a:r>
          </a:p>
          <a:p>
            <a:pPr lvl="1"/>
            <a:r>
              <a:rPr lang="en-US" dirty="0" smtClean="0"/>
              <a:t>The employee’s name</a:t>
            </a:r>
          </a:p>
          <a:p>
            <a:pPr lvl="1"/>
            <a:r>
              <a:rPr lang="en-US" dirty="0" smtClean="0"/>
              <a:t>The hours worked</a:t>
            </a:r>
            <a:br>
              <a:rPr lang="en-US" dirty="0" smtClean="0"/>
            </a:br>
            <a:r>
              <a:rPr lang="en-US" dirty="0" smtClean="0"/>
              <a:t>over five days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340352" y="5176834"/>
            <a:ext cx="4669536" cy="121571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 lIns="182880" tIns="91440" rIns="182880" bIns="9144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latin typeface="Courier New" pitchFamily="49" charset="0"/>
              </a:rPr>
              <a:t>workerHours.txt</a:t>
            </a:r>
          </a:p>
          <a:p>
            <a:pPr marL="4763" lvl="1">
              <a:lnSpc>
                <a:spcPct val="8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nb-NO" altLang="en-US" sz="2000" dirty="0">
                <a:latin typeface="Courier New" pitchFamily="49" charset="0"/>
              </a:rPr>
              <a:t>123 Suzy 9.5 8.1 7.6 3.1 3.2</a:t>
            </a:r>
          </a:p>
          <a:p>
            <a:pPr marL="4763" lvl="1">
              <a:lnSpc>
                <a:spcPct val="8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nb-NO" altLang="en-US" sz="2000" dirty="0">
                <a:latin typeface="Courier New" pitchFamily="49" charset="0"/>
              </a:rPr>
              <a:t>456 Brad 7.0 9.6 6.5 4.9 </a:t>
            </a:r>
            <a:r>
              <a:rPr lang="nb-NO" altLang="en-US" sz="2000" dirty="0" smtClean="0">
                <a:latin typeface="Courier New" pitchFamily="49" charset="0"/>
              </a:rPr>
              <a:t>8.8</a:t>
            </a:r>
          </a:p>
          <a:p>
            <a:pPr marL="4763" lvl="1">
              <a:lnSpc>
                <a:spcPct val="80000"/>
              </a:lnSpc>
              <a:buFontTx/>
              <a:buNone/>
              <a:tabLst>
                <a:tab pos="1828800" algn="l"/>
                <a:tab pos="2971800" algn="l"/>
                <a:tab pos="4114800" algn="l"/>
              </a:tabLst>
            </a:pPr>
            <a:r>
              <a:rPr lang="nb-NO" altLang="en-US" sz="2000" dirty="0" smtClean="0">
                <a:latin typeface="Courier New" pitchFamily="49" charset="0"/>
              </a:rPr>
              <a:t>789 Jenn 8.0 8.0 8.0 8.0 7.5</a:t>
            </a:r>
            <a:endParaRPr lang="en-US" altLang="en-US" sz="2000" dirty="0">
              <a:latin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9056" y="6519446"/>
            <a:ext cx="6594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https://courses.cs.washington.edu/courses/cse142/11au/python/06-files.ppt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16066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Splitting into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91728" cy="4156799"/>
          </a:xfrm>
        </p:spPr>
        <p:txBody>
          <a:bodyPr/>
          <a:lstStyle/>
          <a:p>
            <a:r>
              <a:rPr lang="en-US" dirty="0" smtClean="0"/>
              <a:t>If we know what the input will look like, we can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 them directly into different variables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var1, var2, var3 =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threePartString.split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95072" y="4391677"/>
            <a:ext cx="376732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all of the variables we want to split the string into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1476" y="4391677"/>
            <a:ext cx="351169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string whose input we know, and are splitting on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8" name="Left Brace 7"/>
          <p:cNvSpPr/>
          <p:nvPr/>
        </p:nvSpPr>
        <p:spPr>
          <a:xfrm rot="16200000">
            <a:off x="2228085" y="2754898"/>
            <a:ext cx="422481" cy="2851077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e 9"/>
          <p:cNvSpPr/>
          <p:nvPr/>
        </p:nvSpPr>
        <p:spPr>
          <a:xfrm rot="16200000">
            <a:off x="5726067" y="2778156"/>
            <a:ext cx="422481" cy="2804559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5157" y="5295826"/>
            <a:ext cx="404833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we can have as many different variables as we want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9056" y="6519446"/>
            <a:ext cx="6594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https://courses.cs.washington.edu/courses/cse142/11au/python/06-files.ppt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667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Splitting into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s = "Jessica 31 647.28"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name, age, money =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s.split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name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'Jessica'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(age)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31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float(money)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647.28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112224" y="5521146"/>
            <a:ext cx="4776256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we may want to convert some of them to something that’s not a string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844040" y="4553787"/>
            <a:ext cx="810768" cy="99966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29056" y="6519446"/>
            <a:ext cx="65941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https://courses.cs.washington.edu/courses/cse142/11au/python/06-files.ppt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329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to Files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64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2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a File for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 smtClean="0"/>
              <a:t> just like we do for reading</a:t>
            </a:r>
          </a:p>
          <a:p>
            <a:pPr lvl="1"/>
            <a:r>
              <a:rPr lang="en-US" sz="3200" dirty="0" smtClean="0"/>
              <a:t>Provide the filename </a:t>
            </a:r>
            <a:r>
              <a:rPr lang="en-US" sz="3200" u="sng" dirty="0" smtClean="0"/>
              <a:t>and the access mode</a:t>
            </a:r>
            <a:endParaRPr lang="en-US" sz="3200" dirty="0" smtClean="0"/>
          </a:p>
          <a:p>
            <a:pPr lvl="3"/>
            <a:endParaRPr lang="en-US" dirty="0" smtClean="0"/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"output.txt"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 smtClean="0"/>
              <a:t>Opens the file for writing</a:t>
            </a:r>
          </a:p>
          <a:p>
            <a:pPr lvl="1"/>
            <a:r>
              <a:rPr lang="en-US" dirty="0" smtClean="0"/>
              <a:t>Wipes the contents!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"myNotes.txt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Opens the file for appending</a:t>
            </a:r>
          </a:p>
          <a:p>
            <a:pPr lvl="1"/>
            <a:r>
              <a:rPr lang="en-US" dirty="0" smtClean="0"/>
              <a:t>Writes new data to the end of the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058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28304" cy="4156799"/>
          </a:xfrm>
        </p:spPr>
        <p:txBody>
          <a:bodyPr/>
          <a:lstStyle/>
          <a:p>
            <a:r>
              <a:rPr lang="en-US" dirty="0" smtClean="0"/>
              <a:t>Once a file has been opened, we can write to it</a:t>
            </a:r>
          </a:p>
          <a:p>
            <a:pPr lvl="3"/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myFile.write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"hello world!" 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can also use a string variable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write()</a:t>
            </a:r>
            <a:endParaRPr lang="en-US" dirty="0"/>
          </a:p>
          <a:p>
            <a:pPr lvl="3"/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myFile.write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writeString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/>
              <a:t>			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860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can only take </a:t>
            </a:r>
            <a:r>
              <a:rPr lang="en-US" u="sng" dirty="0"/>
              <a:t>one string</a:t>
            </a:r>
            <a:r>
              <a:rPr lang="en-US" dirty="0"/>
              <a:t> at a time!</a:t>
            </a:r>
          </a:p>
          <a:p>
            <a:pPr lvl="4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These won’t work:</a:t>
            </a:r>
          </a:p>
          <a:p>
            <a:pPr marL="687388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fileObj.write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"my"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"name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687388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fileObj.write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(17)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But this will:</a:t>
            </a:r>
            <a:endParaRPr lang="en-US" dirty="0"/>
          </a:p>
          <a:p>
            <a:pPr marL="687388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fileObj.write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"hello"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my 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2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"name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346448" y="2770141"/>
            <a:ext cx="4181856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Why don’t these work?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first is multiple strings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 second is an </a:t>
            </a:r>
            <a:r>
              <a:rPr lang="en-US" sz="2400" dirty="0" err="1" smtClean="0">
                <a:latin typeface="+mj-lt"/>
                <a:cs typeface="Courier New" panose="02070309020205020404" pitchFamily="49" charset="0"/>
              </a:rPr>
              <a:t>int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, not a string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6448" y="5004803"/>
            <a:ext cx="4340352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Why does this work?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concatenation creates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one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string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19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9808" cy="4156799"/>
          </a:xfrm>
        </p:spPr>
        <p:txBody>
          <a:bodyPr/>
          <a:lstStyle/>
          <a:p>
            <a:r>
              <a:rPr lang="en-US" dirty="0" smtClean="0"/>
              <a:t>Once we are done with our file, we close it</a:t>
            </a:r>
          </a:p>
          <a:p>
            <a:pPr lvl="1"/>
            <a:r>
              <a:rPr lang="en-US" sz="3200" dirty="0" smtClean="0"/>
              <a:t>We do this for all files – ones that we opened for writing, reading, and appending!</a:t>
            </a:r>
            <a:endParaRPr lang="en-US" dirty="0"/>
          </a:p>
          <a:p>
            <a:pPr lvl="3"/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myFileObject.close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Properly closing the file is important – why?</a:t>
            </a:r>
          </a:p>
          <a:p>
            <a:pPr lvl="1"/>
            <a:r>
              <a:rPr lang="en-US" sz="3200" dirty="0" smtClean="0"/>
              <a:t>It ensures that the file is saved correctly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179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7 will be out soon</a:t>
            </a:r>
          </a:p>
          <a:p>
            <a:pPr lvl="1"/>
            <a:r>
              <a:rPr lang="en-US" dirty="0" smtClean="0"/>
              <a:t>Due Monday, April 4</a:t>
            </a:r>
          </a:p>
          <a:p>
            <a:endParaRPr lang="en-US" dirty="0"/>
          </a:p>
          <a:p>
            <a:r>
              <a:rPr lang="en-US" dirty="0" smtClean="0"/>
              <a:t>Complete the survey on Blackboard!</a:t>
            </a:r>
          </a:p>
          <a:p>
            <a:pPr lvl="1"/>
            <a:r>
              <a:rPr lang="en-US" dirty="0" smtClean="0"/>
              <a:t>Do not lose an easy 1% of your total grade!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23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Exercise: </a:t>
            </a:r>
            <a:r>
              <a:rPr lang="en-US" dirty="0" smtClean="0"/>
              <a:t>Writing 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03920" cy="4156799"/>
          </a:xfrm>
        </p:spPr>
        <p:txBody>
          <a:bodyPr/>
          <a:lstStyle/>
          <a:p>
            <a:r>
              <a:rPr lang="en-US" dirty="0" smtClean="0"/>
              <a:t>Remember our grocery list program?</a:t>
            </a:r>
            <a:endParaRPr lang="en-US" dirty="0"/>
          </a:p>
          <a:p>
            <a:r>
              <a:rPr lang="en-US" dirty="0" smtClean="0"/>
              <a:t>At the end of our program, the user has added all of their items to the list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Write the contents of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dirty="0" smtClean="0"/>
              <a:t> to a file</a:t>
            </a:r>
          </a:p>
          <a:p>
            <a:pPr lvl="1"/>
            <a:r>
              <a:rPr lang="en-US" sz="3200" dirty="0" smtClean="0"/>
              <a:t>Don’t forget to open and close the file!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674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Solution: Writing to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code above this populates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endParaRPr lang="en-US" sz="2400" b="1" dirty="0" smtClean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open file for writing</a:t>
            </a: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gFile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"groceries.txt"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g in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grocery_list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print each item, plus a newline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gFile.write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(g + </a:t>
            </a:r>
            <a:r>
              <a:rPr lang="en-US" sz="24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close file</a:t>
            </a:r>
            <a:endParaRPr lang="en-US" sz="2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gFile.close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572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a File: Newlines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did we need a newline in our example?</a:t>
            </a:r>
          </a:p>
          <a:p>
            <a:pPr lvl="3"/>
            <a:endParaRPr lang="en-US" dirty="0"/>
          </a:p>
          <a:p>
            <a:r>
              <a:rPr lang="en-US" dirty="0" smtClean="0"/>
              <a:t>Without it, our file looks like this:</a:t>
            </a: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durianscoconutlimecoke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4"/>
            <a:endParaRPr lang="en-US" dirty="0"/>
          </a:p>
          <a:p>
            <a:r>
              <a:rPr lang="en-US" dirty="0" smtClean="0"/>
              <a:t>But with it, each item is on a separate line: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durians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coconut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lime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coke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82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Available now on Blackboard</a:t>
            </a:r>
          </a:p>
          <a:p>
            <a:r>
              <a:rPr lang="en-US" dirty="0" smtClean="0"/>
              <a:t>Due by Friday, April 1st at midnight</a:t>
            </a:r>
          </a:p>
          <a:p>
            <a:pPr lvl="1"/>
            <a:r>
              <a:rPr lang="en-US" dirty="0" smtClean="0"/>
              <a:t>Check completion under “My Grades”</a:t>
            </a:r>
            <a:endParaRPr lang="en-US" dirty="0"/>
          </a:p>
          <a:p>
            <a:r>
              <a:rPr lang="en-US" dirty="0" smtClean="0"/>
              <a:t>Some statistics (from 500 students):</a:t>
            </a:r>
          </a:p>
          <a:p>
            <a:pPr lvl="1"/>
            <a:r>
              <a:rPr lang="en-US" dirty="0" smtClean="0"/>
              <a:t>If they had taken the surveys…</a:t>
            </a:r>
          </a:p>
          <a:p>
            <a:pPr lvl="2"/>
            <a:r>
              <a:rPr lang="en-US" sz="2800" dirty="0" smtClean="0"/>
              <a:t>9 students would have gotten an A instead of a B</a:t>
            </a:r>
          </a:p>
          <a:p>
            <a:pPr lvl="2"/>
            <a:r>
              <a:rPr lang="en-US" sz="2800" dirty="0" smtClean="0"/>
              <a:t>4 </a:t>
            </a:r>
            <a:r>
              <a:rPr lang="en-US" sz="2800" dirty="0"/>
              <a:t>students </a:t>
            </a:r>
            <a:r>
              <a:rPr lang="en-US" sz="2800" dirty="0" smtClean="0"/>
              <a:t>would have gotten a B instead of a C</a:t>
            </a:r>
          </a:p>
          <a:p>
            <a:pPr lvl="2"/>
            <a:r>
              <a:rPr lang="en-US" sz="2800" dirty="0" smtClean="0"/>
              <a:t>9 </a:t>
            </a:r>
            <a:r>
              <a:rPr lang="en-US" sz="2800" dirty="0"/>
              <a:t>students </a:t>
            </a:r>
            <a:r>
              <a:rPr lang="en-US" sz="2800" dirty="0" smtClean="0"/>
              <a:t>would have gotten a C instead of a D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739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8358" cy="4156799"/>
          </a:xfrm>
        </p:spPr>
        <p:txBody>
          <a:bodyPr/>
          <a:lstStyle/>
          <a:p>
            <a:r>
              <a:rPr lang="en-US" dirty="0"/>
              <a:t>To </a:t>
            </a:r>
            <a:r>
              <a:rPr lang="en-US" dirty="0" smtClean="0"/>
              <a:t>review how to open and read from a file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To learn how to use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split()</a:t>
            </a:r>
            <a:r>
              <a:rPr lang="en-US" dirty="0" smtClean="0"/>
              <a:t> function</a:t>
            </a:r>
          </a:p>
          <a:p>
            <a:pPr lvl="1"/>
            <a:r>
              <a:rPr lang="en-US" sz="3200" dirty="0" smtClean="0"/>
              <a:t>To break a string into tokens</a:t>
            </a:r>
          </a:p>
          <a:p>
            <a:pPr lvl="1"/>
            <a:r>
              <a:rPr lang="en-US" sz="3200" dirty="0" smtClean="0"/>
              <a:t>And to learn the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join()</a:t>
            </a:r>
            <a:r>
              <a:rPr lang="en-US" sz="3200" dirty="0" smtClean="0"/>
              <a:t> function</a:t>
            </a:r>
          </a:p>
          <a:p>
            <a:r>
              <a:rPr lang="en-US" dirty="0" smtClean="0"/>
              <a:t>To get more practice with File I/O</a:t>
            </a:r>
          </a:p>
          <a:p>
            <a:r>
              <a:rPr lang="en-US" dirty="0" smtClean="0"/>
              <a:t>To cover the different ways to write to a file</a:t>
            </a:r>
            <a:endParaRPr lang="en-US" dirty="0"/>
          </a:p>
          <a:p>
            <a:r>
              <a:rPr lang="en-US" dirty="0" smtClean="0"/>
              <a:t>To learn how to close a 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352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from Last Class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9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9808" cy="4156799"/>
          </a:xfrm>
        </p:spPr>
        <p:txBody>
          <a:bodyPr/>
          <a:lstStyle/>
          <a:p>
            <a:r>
              <a:rPr lang="en-US" dirty="0" smtClean="0"/>
              <a:t>Which of these are valid uses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 smtClean="0"/>
              <a:t>?</a:t>
            </a:r>
          </a:p>
          <a:p>
            <a:pPr lvl="3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open(12, "r")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open("HELLO.txt")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"w")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"file"  = open("test.dat")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open("file.dat", "a")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095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69808" cy="4156799"/>
          </a:xfrm>
        </p:spPr>
        <p:txBody>
          <a:bodyPr/>
          <a:lstStyle/>
          <a:p>
            <a:r>
              <a:rPr lang="en-US" dirty="0" smtClean="0"/>
              <a:t>Which of these are valid uses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open()</a:t>
            </a:r>
            <a:r>
              <a:rPr lang="en-US" dirty="0" smtClean="0"/>
              <a:t>?</a:t>
            </a:r>
          </a:p>
          <a:p>
            <a:pPr lvl="3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= open(12, "r")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fileObj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open("HELLO.txt")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writeTo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"w")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"file"  = open("test.dat"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"R"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theFile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open("file.dat", "a")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8183" y="2749474"/>
            <a:ext cx="612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83" y="3305569"/>
            <a:ext cx="698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5400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83" y="3901252"/>
            <a:ext cx="698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5400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83" y="5067313"/>
            <a:ext cx="6981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8000"/>
                </a:solidFill>
                <a:sym typeface="Wingdings"/>
              </a:rPr>
              <a:t></a:t>
            </a:r>
            <a:endParaRPr lang="en-US" sz="5400" dirty="0">
              <a:solidFill>
                <a:srgbClr val="008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83" y="4486834"/>
            <a:ext cx="612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96256" y="2537757"/>
            <a:ext cx="2243328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not a valid string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 flipH="1">
            <a:off x="4666145" y="2999422"/>
            <a:ext cx="625181" cy="42343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517904" y="4253732"/>
            <a:ext cx="267614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not a valid filename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 flipH="1">
            <a:off x="1039024" y="4717666"/>
            <a:ext cx="1551775" cy="42343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291326" y="3898983"/>
            <a:ext cx="279806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uppercase “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400" dirty="0" smtClean="0">
                <a:cs typeface="Courier New" panose="02070309020205020404" pitchFamily="49" charset="0"/>
              </a:rPr>
              <a:t>” is not a valid access mode</a:t>
            </a:r>
            <a:endParaRPr lang="en-US" sz="2400" b="1" dirty="0">
              <a:cs typeface="Courier New" panose="02070309020205020404" pitchFamily="49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 flipH="1">
            <a:off x="7595616" y="4736782"/>
            <a:ext cx="865632" cy="423433"/>
          </a:xfrm>
          <a:prstGeom prst="round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8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Ways to Read 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Write the code that will perform each of these actions using a file object called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aFile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whole file in as one big long string</a:t>
            </a:r>
          </a:p>
          <a:p>
            <a:pPr marL="51435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first line of the file</a:t>
            </a:r>
          </a:p>
          <a:p>
            <a:pPr marL="51435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0" indent="-514350">
              <a:buFont typeface="+mj-lt"/>
              <a:buAutoNum type="arabicPeriod"/>
            </a:pPr>
            <a:r>
              <a:rPr lang="en-US" sz="2800" dirty="0" smtClean="0"/>
              <a:t>Read the file in as a list of strings (each is one line)</a:t>
            </a:r>
          </a:p>
          <a:p>
            <a:pPr marL="51435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742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26296</TotalTime>
  <Words>1815</Words>
  <Application>Microsoft Office PowerPoint</Application>
  <PresentationFormat>On-screen Show (4:3)</PresentationFormat>
  <Paragraphs>340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CMSC201  Computer Science I for Majors  Lecture 14 – File I/O (Continued)</vt:lpstr>
      <vt:lpstr>Last Class We Covered</vt:lpstr>
      <vt:lpstr>Any Questions from Last Time?</vt:lpstr>
      <vt:lpstr>Survey #1</vt:lpstr>
      <vt:lpstr>Today’s Objectives</vt:lpstr>
      <vt:lpstr>Review from Last Class</vt:lpstr>
      <vt:lpstr>Using open()</vt:lpstr>
      <vt:lpstr>Using open()</vt:lpstr>
      <vt:lpstr>Three Ways to Read a File</vt:lpstr>
      <vt:lpstr>Three Ways to Read a File</vt:lpstr>
      <vt:lpstr>Whitespace</vt:lpstr>
      <vt:lpstr>Using for Loops to Read in Files</vt:lpstr>
      <vt:lpstr>String Splitting</vt:lpstr>
      <vt:lpstr>String Splitting</vt:lpstr>
      <vt:lpstr>Splitting by Whitespace</vt:lpstr>
      <vt:lpstr>Splitting by Specific Character</vt:lpstr>
      <vt:lpstr>Splitting by Specific Character</vt:lpstr>
      <vt:lpstr>Practice: Splitting</vt:lpstr>
      <vt:lpstr>Practice: Splitting</vt:lpstr>
      <vt:lpstr>Looping over Split Strings</vt:lpstr>
      <vt:lpstr>Example: Looping over Split Strings</vt:lpstr>
      <vt:lpstr>String Joining</vt:lpstr>
      <vt:lpstr>Joining Strings</vt:lpstr>
      <vt:lpstr>Example: Joining Strings</vt:lpstr>
      <vt:lpstr>Splitting into Variables</vt:lpstr>
      <vt:lpstr>Known (Formatted) Input</vt:lpstr>
      <vt:lpstr>Splitting into Variables</vt:lpstr>
      <vt:lpstr>Example: Splitting into Variables</vt:lpstr>
      <vt:lpstr>Writing to Files</vt:lpstr>
      <vt:lpstr>Opening a File for Writing</vt:lpstr>
      <vt:lpstr>Writing to a File</vt:lpstr>
      <vt:lpstr>Word of Caution</vt:lpstr>
      <vt:lpstr>Closing a File</vt:lpstr>
      <vt:lpstr>Announcements</vt:lpstr>
      <vt:lpstr>Exercise: Writing to a File</vt:lpstr>
      <vt:lpstr>Solution: Writing to a File</vt:lpstr>
      <vt:lpstr>Writing to a File: Newlines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361</cp:revision>
  <dcterms:created xsi:type="dcterms:W3CDTF">2014-05-05T14:25:42Z</dcterms:created>
  <dcterms:modified xsi:type="dcterms:W3CDTF">2016-03-28T23:17:51Z</dcterms:modified>
</cp:coreProperties>
</file>